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Amatic SC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font" Target="fonts/AmaticSC-bold.fntdata"/><Relationship Id="rId12" Type="http://schemas.openxmlformats.org/officeDocument/2006/relationships/slide" Target="slides/slide7.xml"/><Relationship Id="rId23" Type="http://schemas.openxmlformats.org/officeDocument/2006/relationships/font" Target="fonts/AmaticSC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a684aac7dc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a684aac7dc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a684aac7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a684aac7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a3d07320d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a3d07320d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a684aac7d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a684aac7d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a684aac7d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a684aac7d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a684aac7d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a684aac7d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a3d07320d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a3d07320d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a684aac7dc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a684aac7dc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3d07320d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3d07320d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a3d07320dc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a3d07320d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a3d07320d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a3d07320d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a3d07320d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a3d07320d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a3d07320d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a3d07320d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a684aac7d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a684aac7d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a684aac7d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a684aac7d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a684aac7dc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a684aac7dc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400">
        <p14:flip dir="l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4">
            <a:alphaModFix/>
          </a:blip>
          <a:srcRect b="0" l="0" r="0" t="17245"/>
          <a:stretch/>
        </p:blipFill>
        <p:spPr>
          <a:xfrm rot="-852465">
            <a:off x="865768" y="1522626"/>
            <a:ext cx="7412462" cy="226559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166450"/>
            <a:ext cx="8520600" cy="5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20">
                <a:solidFill>
                  <a:srgbClr val="6AA84F"/>
                </a:solidFill>
                <a:latin typeface="Amatic SC"/>
                <a:ea typeface="Amatic SC"/>
                <a:cs typeface="Amatic SC"/>
                <a:sym typeface="Amatic SC"/>
              </a:rPr>
              <a:t>3.Desarrollo De La Aplicación</a:t>
            </a:r>
            <a:endParaRPr/>
          </a:p>
        </p:txBody>
      </p:sp>
      <p:sp>
        <p:nvSpPr>
          <p:cNvPr id="133" name="Google Shape;13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4" name="Google Shape;134;p22"/>
          <p:cNvSpPr txBox="1"/>
          <p:nvPr/>
        </p:nvSpPr>
        <p:spPr>
          <a:xfrm rot="-614">
            <a:off x="580800" y="694726"/>
            <a:ext cx="168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Modelo(tUsuario)</a:t>
            </a:r>
            <a:endParaRPr sz="1300">
              <a:solidFill>
                <a:srgbClr val="FF99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050" y="1079775"/>
            <a:ext cx="5751155" cy="358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400">
        <p:push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20">
                <a:solidFill>
                  <a:srgbClr val="6AA84F"/>
                </a:solidFill>
                <a:latin typeface="Amatic SC"/>
                <a:ea typeface="Amatic SC"/>
                <a:cs typeface="Amatic SC"/>
                <a:sym typeface="Amatic SC"/>
              </a:rPr>
              <a:t>3.Desarrollo De La Aplicación</a:t>
            </a:r>
            <a:endParaRPr/>
          </a:p>
        </p:txBody>
      </p:sp>
      <p:sp>
        <p:nvSpPr>
          <p:cNvPr id="141" name="Google Shape;14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2" name="Google Shape;142;p23"/>
          <p:cNvSpPr txBox="1"/>
          <p:nvPr/>
        </p:nvSpPr>
        <p:spPr>
          <a:xfrm rot="-614">
            <a:off x="580800" y="911126"/>
            <a:ext cx="168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Vista</a:t>
            </a:r>
            <a:endParaRPr sz="1300">
              <a:solidFill>
                <a:srgbClr val="FF99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43" name="Google Shape;143;p23"/>
          <p:cNvPicPr preferRelativeResize="0"/>
          <p:nvPr/>
        </p:nvPicPr>
        <p:blipFill rotWithShape="1">
          <a:blip r:embed="rId3">
            <a:alphaModFix/>
          </a:blip>
          <a:srcRect b="0" l="0" r="12441" t="0"/>
          <a:stretch/>
        </p:blipFill>
        <p:spPr>
          <a:xfrm>
            <a:off x="152400" y="1448575"/>
            <a:ext cx="4042302" cy="102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 rotWithShape="1">
          <a:blip r:embed="rId4">
            <a:alphaModFix/>
          </a:blip>
          <a:srcRect b="0" l="0" r="36812" t="0"/>
          <a:stretch/>
        </p:blipFill>
        <p:spPr>
          <a:xfrm>
            <a:off x="152400" y="2624425"/>
            <a:ext cx="4042302" cy="91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 rotWithShape="1">
          <a:blip r:embed="rId5">
            <a:alphaModFix/>
          </a:blip>
          <a:srcRect b="0" l="0" r="34058" t="0"/>
          <a:stretch/>
        </p:blipFill>
        <p:spPr>
          <a:xfrm>
            <a:off x="4322125" y="1448575"/>
            <a:ext cx="4574950" cy="82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 rotWithShape="1">
          <a:blip r:embed="rId6">
            <a:alphaModFix/>
          </a:blip>
          <a:srcRect b="0" l="0" r="31735" t="0"/>
          <a:stretch/>
        </p:blipFill>
        <p:spPr>
          <a:xfrm>
            <a:off x="4272525" y="2571750"/>
            <a:ext cx="4607974" cy="102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400">
        <p:push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269050" y="206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20">
                <a:solidFill>
                  <a:srgbClr val="6AA84F"/>
                </a:solidFill>
                <a:latin typeface="Amatic SC"/>
                <a:ea typeface="Amatic SC"/>
                <a:cs typeface="Amatic SC"/>
                <a:sym typeface="Amatic SC"/>
              </a:rPr>
              <a:t>3.Desarrollo De La Aplicación</a:t>
            </a:r>
            <a:endParaRPr/>
          </a:p>
        </p:txBody>
      </p:sp>
      <p:sp>
        <p:nvSpPr>
          <p:cNvPr id="152" name="Google Shape;15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3" name="Google Shape;153;p24"/>
          <p:cNvSpPr txBox="1"/>
          <p:nvPr/>
        </p:nvSpPr>
        <p:spPr>
          <a:xfrm rot="-614">
            <a:off x="597425" y="719701"/>
            <a:ext cx="168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Controlador</a:t>
            </a:r>
            <a:endParaRPr sz="1300">
              <a:solidFill>
                <a:srgbClr val="FF99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350" y="1058650"/>
            <a:ext cx="6838200" cy="399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4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269050" y="206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20">
                <a:solidFill>
                  <a:srgbClr val="6AA84F"/>
                </a:solidFill>
                <a:latin typeface="Amatic SC"/>
                <a:ea typeface="Amatic SC"/>
                <a:cs typeface="Amatic SC"/>
                <a:sym typeface="Amatic SC"/>
              </a:rPr>
              <a:t>3.Desarrollo De La Aplicación</a:t>
            </a:r>
            <a:endParaRPr/>
          </a:p>
        </p:txBody>
      </p:sp>
      <p:sp>
        <p:nvSpPr>
          <p:cNvPr id="160" name="Google Shape;16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1" name="Google Shape;161;p25"/>
          <p:cNvSpPr txBox="1"/>
          <p:nvPr/>
        </p:nvSpPr>
        <p:spPr>
          <a:xfrm rot="-614">
            <a:off x="597425" y="719701"/>
            <a:ext cx="168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Controlador</a:t>
            </a:r>
            <a:endParaRPr sz="1300">
              <a:solidFill>
                <a:srgbClr val="FF99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62" name="Google Shape;1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725" y="1165601"/>
            <a:ext cx="6447831" cy="373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4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type="title"/>
          </p:nvPr>
        </p:nvSpPr>
        <p:spPr>
          <a:xfrm>
            <a:off x="269050" y="206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20">
                <a:solidFill>
                  <a:srgbClr val="6AA84F"/>
                </a:solidFill>
                <a:latin typeface="Amatic SC"/>
                <a:ea typeface="Amatic SC"/>
                <a:cs typeface="Amatic SC"/>
                <a:sym typeface="Amatic SC"/>
              </a:rPr>
              <a:t>3.Desarrollo De La Aplicación</a:t>
            </a:r>
            <a:endParaRPr/>
          </a:p>
        </p:txBody>
      </p:sp>
      <p:sp>
        <p:nvSpPr>
          <p:cNvPr id="168" name="Google Shape;16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9" name="Google Shape;169;p26"/>
          <p:cNvSpPr txBox="1"/>
          <p:nvPr/>
        </p:nvSpPr>
        <p:spPr>
          <a:xfrm rot="-614">
            <a:off x="597425" y="719701"/>
            <a:ext cx="168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Controlador</a:t>
            </a:r>
            <a:endParaRPr sz="1300">
              <a:solidFill>
                <a:srgbClr val="FF99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70" name="Google Shape;1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574" y="1257150"/>
            <a:ext cx="7762452" cy="308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4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title"/>
          </p:nvPr>
        </p:nvSpPr>
        <p:spPr>
          <a:xfrm>
            <a:off x="311700" y="14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20">
                <a:solidFill>
                  <a:srgbClr val="6AA84F"/>
                </a:solidFill>
                <a:latin typeface="Amatic SC"/>
                <a:ea typeface="Amatic SC"/>
                <a:cs typeface="Amatic SC"/>
                <a:sym typeface="Amatic SC"/>
              </a:rPr>
              <a:t>3.Desarrollo De La Aplicación</a:t>
            </a:r>
            <a:endParaRPr/>
          </a:p>
        </p:txBody>
      </p:sp>
      <p:sp>
        <p:nvSpPr>
          <p:cNvPr id="176" name="Google Shape;17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7" name="Google Shape;177;p27"/>
          <p:cNvSpPr txBox="1"/>
          <p:nvPr/>
        </p:nvSpPr>
        <p:spPr>
          <a:xfrm>
            <a:off x="5244300" y="1866150"/>
            <a:ext cx="358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</a:rPr>
              <a:t>Para realizar la base de datos , hemos usado</a:t>
            </a:r>
            <a:r>
              <a:rPr b="1" i="1" lang="es" sz="1200">
                <a:solidFill>
                  <a:schemeClr val="dk1"/>
                </a:solidFill>
              </a:rPr>
              <a:t> h2</a:t>
            </a:r>
            <a:endParaRPr b="1" i="1" sz="1200">
              <a:solidFill>
                <a:schemeClr val="dk1"/>
              </a:solidFill>
            </a:endParaRPr>
          </a:p>
        </p:txBody>
      </p:sp>
      <p:sp>
        <p:nvSpPr>
          <p:cNvPr id="178" name="Google Shape;178;p27"/>
          <p:cNvSpPr txBox="1"/>
          <p:nvPr/>
        </p:nvSpPr>
        <p:spPr>
          <a:xfrm>
            <a:off x="145075" y="957950"/>
            <a:ext cx="479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</a:rPr>
              <a:t>Hemos usado la </a:t>
            </a:r>
            <a:r>
              <a:rPr b="1" i="1" lang="es" sz="1200">
                <a:solidFill>
                  <a:schemeClr val="dk1"/>
                </a:solidFill>
              </a:rPr>
              <a:t>dependencia thymeleaf </a:t>
            </a:r>
            <a:r>
              <a:rPr lang="es" sz="1200">
                <a:solidFill>
                  <a:schemeClr val="dk1"/>
                </a:solidFill>
              </a:rPr>
              <a:t>, encargada de cargar los datos en la vista.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79" name="Google Shape;1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6525" y="2434550"/>
            <a:ext cx="3043550" cy="23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625" y="1572700"/>
            <a:ext cx="3651125" cy="160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400">
        <p:fade thruBlk="1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261750" y="178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397"/>
              <a:buFont typeface="Arial"/>
              <a:buNone/>
            </a:pPr>
            <a:r>
              <a:rPr b="1" lang="es" sz="2720">
                <a:solidFill>
                  <a:srgbClr val="6AA84F"/>
                </a:solidFill>
                <a:latin typeface="Amatic SC"/>
                <a:ea typeface="Amatic SC"/>
                <a:cs typeface="Amatic SC"/>
                <a:sym typeface="Amatic SC"/>
              </a:rPr>
              <a:t>4.Demo</a:t>
            </a:r>
            <a:endParaRPr/>
          </a:p>
        </p:txBody>
      </p:sp>
      <p:sp>
        <p:nvSpPr>
          <p:cNvPr id="186" name="Google Shape;18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87" name="Google Shape;187;p28"/>
          <p:cNvSpPr/>
          <p:nvPr/>
        </p:nvSpPr>
        <p:spPr>
          <a:xfrm>
            <a:off x="2613325" y="1306725"/>
            <a:ext cx="3121200" cy="2962800"/>
          </a:xfrm>
          <a:prstGeom prst="flowChartConnector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188" name="Google Shape;188;p28"/>
          <p:cNvSpPr/>
          <p:nvPr/>
        </p:nvSpPr>
        <p:spPr>
          <a:xfrm rot="5400000">
            <a:off x="3711969" y="2305414"/>
            <a:ext cx="1206900" cy="9654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8"/>
          <p:cNvPicPr preferRelativeResize="0"/>
          <p:nvPr/>
        </p:nvPicPr>
        <p:blipFill rotWithShape="1">
          <a:blip r:embed="rId3">
            <a:alphaModFix/>
          </a:blip>
          <a:srcRect b="34167" l="0" r="0" t="27080"/>
          <a:stretch/>
        </p:blipFill>
        <p:spPr>
          <a:xfrm>
            <a:off x="3202225" y="3462275"/>
            <a:ext cx="2091074" cy="3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400">
        <p:push dir="r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95" name="Google Shape;195;p29"/>
          <p:cNvSpPr txBox="1"/>
          <p:nvPr/>
        </p:nvSpPr>
        <p:spPr>
          <a:xfrm>
            <a:off x="1436475" y="1010175"/>
            <a:ext cx="6543000" cy="3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800">
                <a:solidFill>
                  <a:schemeClr val="dk1"/>
                </a:solidFill>
              </a:rPr>
              <a:t>Trabajo realizado por:</a:t>
            </a:r>
            <a:endParaRPr b="1" i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10541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1800"/>
              <a:buAutoNum type="arabicPeriod"/>
            </a:pPr>
            <a:r>
              <a:rPr lang="es" sz="1800">
                <a:solidFill>
                  <a:srgbClr val="222222"/>
                </a:solidFill>
              </a:rPr>
              <a:t>Astudillo Fraga, Pablo.</a:t>
            </a:r>
            <a:endParaRPr sz="1800">
              <a:solidFill>
                <a:srgbClr val="222222"/>
              </a:solidFill>
            </a:endParaRPr>
          </a:p>
          <a:p>
            <a:pPr indent="-342900" lvl="0" marL="1054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AutoNum type="arabicPeriod"/>
            </a:pPr>
            <a:r>
              <a:rPr lang="es" sz="1800">
                <a:solidFill>
                  <a:srgbClr val="222222"/>
                </a:solidFill>
              </a:rPr>
              <a:t>Rosales Santiago, Lucia.</a:t>
            </a:r>
            <a:endParaRPr sz="1800">
              <a:solidFill>
                <a:srgbClr val="222222"/>
              </a:solidFill>
            </a:endParaRPr>
          </a:p>
          <a:p>
            <a:pPr indent="-342900" lvl="0" marL="1054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AutoNum type="arabicPeriod"/>
            </a:pPr>
            <a:r>
              <a:rPr lang="es" sz="1800">
                <a:solidFill>
                  <a:srgbClr val="222222"/>
                </a:solidFill>
              </a:rPr>
              <a:t>Labella Ramírez, Miguel.</a:t>
            </a:r>
            <a:endParaRPr sz="1800">
              <a:solidFill>
                <a:srgbClr val="222222"/>
              </a:solidFill>
            </a:endParaRPr>
          </a:p>
          <a:p>
            <a:pPr indent="-342900" lvl="0" marL="1054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AutoNum type="arabicPeriod"/>
            </a:pPr>
            <a:r>
              <a:rPr lang="es" sz="1800">
                <a:solidFill>
                  <a:srgbClr val="222222"/>
                </a:solidFill>
              </a:rPr>
              <a:t>Alarcon Carrion, Pablo.</a:t>
            </a:r>
            <a:endParaRPr sz="1800">
              <a:solidFill>
                <a:srgbClr val="222222"/>
              </a:solidFill>
            </a:endParaRPr>
          </a:p>
          <a:p>
            <a:pPr indent="-342900" lvl="0" marL="1054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AutoNum type="arabicPeriod"/>
            </a:pPr>
            <a:r>
              <a:rPr lang="es" sz="1800">
                <a:solidFill>
                  <a:srgbClr val="222222"/>
                </a:solidFill>
              </a:rPr>
              <a:t>Jerez Sánchez, Manuel Jesús.</a:t>
            </a:r>
            <a:endParaRPr sz="1800">
              <a:solidFill>
                <a:srgbClr val="222222"/>
              </a:solidFill>
            </a:endParaRPr>
          </a:p>
          <a:p>
            <a:pPr indent="-342900" lvl="0" marL="1054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AutoNum type="arabicPeriod"/>
            </a:pPr>
            <a:r>
              <a:rPr lang="es" sz="1800">
                <a:solidFill>
                  <a:srgbClr val="222222"/>
                </a:solidFill>
              </a:rPr>
              <a:t>Senciales de la Higuera, Pablo.</a:t>
            </a:r>
            <a:endParaRPr sz="18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96" name="Google Shape;1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65326">
            <a:off x="6290425" y="321850"/>
            <a:ext cx="1817476" cy="195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400">
        <p:push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178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720">
                <a:solidFill>
                  <a:srgbClr val="6AA84F"/>
                </a:solidFill>
                <a:latin typeface="Amatic SC"/>
                <a:ea typeface="Amatic SC"/>
                <a:cs typeface="Amatic SC"/>
                <a:sym typeface="Amatic SC"/>
              </a:rPr>
              <a:t>1.¿Qué es Spring Framework?</a:t>
            </a:r>
            <a:endParaRPr b="1" sz="2720">
              <a:solidFill>
                <a:srgbClr val="6AA84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9207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i="1" lang="es" sz="1200">
                <a:solidFill>
                  <a:schemeClr val="dk1"/>
                </a:solidFill>
              </a:rPr>
              <a:t>Spring</a:t>
            </a:r>
            <a:r>
              <a:rPr b="1" lang="es" sz="1200">
                <a:solidFill>
                  <a:schemeClr val="dk1"/>
                </a:solidFill>
              </a:rPr>
              <a:t> </a:t>
            </a:r>
            <a:r>
              <a:rPr lang="es" sz="1200">
                <a:solidFill>
                  <a:schemeClr val="dk1"/>
                </a:solidFill>
              </a:rPr>
              <a:t>es un </a:t>
            </a:r>
            <a:r>
              <a:rPr b="1" i="1" lang="es" sz="1200">
                <a:solidFill>
                  <a:schemeClr val="dk1"/>
                </a:solidFill>
              </a:rPr>
              <a:t>framework</a:t>
            </a:r>
            <a:r>
              <a:rPr lang="es" sz="1200">
                <a:solidFill>
                  <a:schemeClr val="dk1"/>
                </a:solidFill>
              </a:rPr>
              <a:t> de código abierto para la creación de aplicaciones empresariales con soporte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EAD3"/>
              </a:buClr>
              <a:buSzPts val="1200"/>
              <a:buChar char="●"/>
            </a:pPr>
            <a:r>
              <a:t/>
            </a:r>
            <a:endParaRPr sz="1200">
              <a:solidFill>
                <a:srgbClr val="D9EAD3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>
                <a:solidFill>
                  <a:schemeClr val="dk1"/>
                </a:solidFill>
              </a:rPr>
              <a:t>Spring framework es un </a:t>
            </a:r>
            <a:r>
              <a:rPr b="1" i="1" lang="es" sz="1200">
                <a:solidFill>
                  <a:schemeClr val="dk1"/>
                </a:solidFill>
              </a:rPr>
              <a:t>conjunto de bibliotecas </a:t>
            </a:r>
            <a:r>
              <a:rPr lang="es" sz="1200">
                <a:solidFill>
                  <a:schemeClr val="dk1"/>
                </a:solidFill>
              </a:rPr>
              <a:t>y</a:t>
            </a:r>
            <a:r>
              <a:rPr b="1" i="1" lang="es" sz="1200">
                <a:solidFill>
                  <a:schemeClr val="dk1"/>
                </a:solidFill>
              </a:rPr>
              <a:t> herramientas </a:t>
            </a:r>
            <a:r>
              <a:rPr lang="es" sz="1200">
                <a:solidFill>
                  <a:schemeClr val="dk1"/>
                </a:solidFill>
              </a:rPr>
              <a:t>que facilitan y agilizan el desarrollo de aplicaciones Java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D9EAD3"/>
              </a:buClr>
              <a:buSzPts val="1200"/>
              <a:buChar char="●"/>
            </a:pPr>
            <a:r>
              <a:t/>
            </a:r>
            <a:endParaRPr sz="1200">
              <a:solidFill>
                <a:srgbClr val="D9EAD3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>
                <a:solidFill>
                  <a:schemeClr val="dk1"/>
                </a:solidFill>
              </a:rPr>
              <a:t>Proporciona una infraestructura</a:t>
            </a:r>
            <a:r>
              <a:rPr b="1" i="1" lang="es" sz="1200">
                <a:solidFill>
                  <a:schemeClr val="dk1"/>
                </a:solidFill>
              </a:rPr>
              <a:t> sólida</a:t>
            </a:r>
            <a:r>
              <a:rPr lang="es" sz="1200">
                <a:solidFill>
                  <a:schemeClr val="dk1"/>
                </a:solidFill>
              </a:rPr>
              <a:t> y </a:t>
            </a:r>
            <a:r>
              <a:rPr b="1" i="1" lang="es" sz="1200">
                <a:solidFill>
                  <a:schemeClr val="dk1"/>
                </a:solidFill>
              </a:rPr>
              <a:t>modular</a:t>
            </a:r>
            <a:endParaRPr b="1" i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075" y="2841250"/>
            <a:ext cx="3843901" cy="182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05274">
            <a:off x="5265237" y="3094641"/>
            <a:ext cx="1477102" cy="1315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4721">
            <a:off x="5770987" y="3094641"/>
            <a:ext cx="1477102" cy="1315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73645">
            <a:off x="6083962" y="3134392"/>
            <a:ext cx="1477103" cy="1315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90985">
            <a:off x="6418413" y="3370280"/>
            <a:ext cx="1477104" cy="1315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22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720">
                <a:solidFill>
                  <a:srgbClr val="6AA84F"/>
                </a:solidFill>
                <a:latin typeface="Amatic SC"/>
                <a:ea typeface="Amatic SC"/>
                <a:cs typeface="Amatic SC"/>
                <a:sym typeface="Amatic SC"/>
              </a:rPr>
              <a:t>1.¿Qué es Spring Framework?</a:t>
            </a:r>
            <a:endParaRPr b="1" sz="2720">
              <a:solidFill>
                <a:srgbClr val="6AA84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4" name="Google Shape;74;p15"/>
          <p:cNvSpPr txBox="1"/>
          <p:nvPr/>
        </p:nvSpPr>
        <p:spPr>
          <a:xfrm>
            <a:off x="311700" y="1005713"/>
            <a:ext cx="86073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>
                <a:solidFill>
                  <a:schemeClr val="dk1"/>
                </a:solidFill>
              </a:rPr>
              <a:t>Los primeros componentes de lo que se ha convertido en Spring Framework fueron escritos por</a:t>
            </a:r>
            <a:r>
              <a:rPr b="1" i="1" lang="es" sz="1200">
                <a:solidFill>
                  <a:schemeClr val="dk1"/>
                </a:solidFill>
              </a:rPr>
              <a:t> Rod Johnson</a:t>
            </a:r>
            <a:r>
              <a:rPr lang="es" sz="1200">
                <a:solidFill>
                  <a:schemeClr val="dk1"/>
                </a:solidFill>
              </a:rPr>
              <a:t> en el año 2000, mientras trabajaba como consultor independiente para sus clientes en la industria financiera en Londres.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>
                <a:solidFill>
                  <a:schemeClr val="dk1"/>
                </a:solidFill>
              </a:rPr>
              <a:t>El MVC de Spring presenta una </a:t>
            </a:r>
            <a:r>
              <a:rPr b="1" i="1" lang="es" sz="1200">
                <a:solidFill>
                  <a:schemeClr val="dk1"/>
                </a:solidFill>
              </a:rPr>
              <a:t>arquitectura Tipo 2</a:t>
            </a:r>
            <a:endParaRPr b="1" i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i="1" lang="es" sz="1200">
                <a:solidFill>
                  <a:schemeClr val="dk1"/>
                </a:solidFill>
              </a:rPr>
              <a:t>Spring Framework</a:t>
            </a:r>
            <a:r>
              <a:rPr lang="es" sz="1200">
                <a:solidFill>
                  <a:schemeClr val="dk1"/>
                </a:solidFill>
              </a:rPr>
              <a:t> puede hacer diferentes tipos de </a:t>
            </a:r>
            <a:r>
              <a:rPr lang="es" sz="1200">
                <a:solidFill>
                  <a:schemeClr val="dk1"/>
                </a:solidFill>
              </a:rPr>
              <a:t>aplicaciones</a:t>
            </a:r>
            <a:r>
              <a:rPr lang="es" sz="1200">
                <a:solidFill>
                  <a:schemeClr val="dk1"/>
                </a:solidFill>
              </a:rPr>
              <a:t>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s" sz="1200">
                <a:solidFill>
                  <a:schemeClr val="dk1"/>
                </a:solidFill>
              </a:rPr>
              <a:t>Aplicaciones que acceden a base de datos vía SQL</a:t>
            </a:r>
            <a:endParaRPr b="1" sz="12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s" sz="1200">
                <a:solidFill>
                  <a:schemeClr val="dk1"/>
                </a:solidFill>
              </a:rPr>
              <a:t>Aplicaciones de escritorio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solidFill>
                <a:schemeClr val="dk1"/>
              </a:solidFill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06805">
            <a:off x="6028250" y="3421200"/>
            <a:ext cx="1402600" cy="142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3250" y="3611300"/>
            <a:ext cx="3576226" cy="1365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14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397"/>
              <a:buFont typeface="Arial"/>
              <a:buNone/>
            </a:pPr>
            <a:r>
              <a:rPr b="1" lang="es" sz="2720">
                <a:solidFill>
                  <a:srgbClr val="6AA84F"/>
                </a:solidFill>
                <a:latin typeface="Amatic SC"/>
                <a:ea typeface="Amatic SC"/>
                <a:cs typeface="Amatic SC"/>
                <a:sym typeface="Amatic SC"/>
              </a:rPr>
              <a:t>2</a:t>
            </a:r>
            <a:r>
              <a:rPr b="1" lang="es" sz="2720">
                <a:solidFill>
                  <a:srgbClr val="6AA84F"/>
                </a:solidFill>
                <a:latin typeface="Amatic SC"/>
                <a:ea typeface="Amatic SC"/>
                <a:cs typeface="Amatic SC"/>
                <a:sym typeface="Amatic SC"/>
              </a:rPr>
              <a:t>.Ventajas Vs Inconvenientes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001425"/>
            <a:ext cx="7590300" cy="3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</a:rPr>
              <a:t>Podemos encontrar diferentes </a:t>
            </a:r>
            <a:r>
              <a:rPr b="1" i="1" lang="es" sz="1200">
                <a:solidFill>
                  <a:schemeClr val="dk1"/>
                </a:solidFill>
              </a:rPr>
              <a:t>ventajas</a:t>
            </a:r>
            <a:r>
              <a:rPr lang="es" sz="1200">
                <a:solidFill>
                  <a:schemeClr val="dk1"/>
                </a:solidFill>
              </a:rPr>
              <a:t> , entre las que destacan:</a:t>
            </a:r>
            <a:endParaRPr sz="1200">
              <a:solidFill>
                <a:schemeClr val="dk1"/>
              </a:solidFill>
            </a:endParaRPr>
          </a:p>
          <a:p>
            <a:pPr indent="-304800" lvl="0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i="1" lang="es" sz="1200">
                <a:solidFill>
                  <a:schemeClr val="dk1"/>
                </a:solidFill>
              </a:rPr>
              <a:t>Modularidad</a:t>
            </a:r>
            <a:r>
              <a:rPr lang="es" sz="1200">
                <a:solidFill>
                  <a:schemeClr val="dk1"/>
                </a:solidFill>
              </a:rPr>
              <a:t>: Permite a los desarrolladores usar solo los módulos </a:t>
            </a:r>
            <a:r>
              <a:rPr lang="es" sz="1200">
                <a:solidFill>
                  <a:schemeClr val="dk1"/>
                </a:solidFill>
              </a:rPr>
              <a:t>necesarios </a:t>
            </a:r>
            <a:endParaRPr sz="1200">
              <a:solidFill>
                <a:schemeClr val="dk1"/>
              </a:solidFill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D9EAD3"/>
              </a:buClr>
              <a:buSzPts val="1200"/>
              <a:buChar char="●"/>
            </a:pPr>
            <a:r>
              <a:t/>
            </a:r>
            <a:endParaRPr sz="1200">
              <a:solidFill>
                <a:srgbClr val="D9EAD3"/>
              </a:solidFill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i="1" lang="es" sz="1200">
                <a:solidFill>
                  <a:schemeClr val="dk1"/>
                </a:solidFill>
              </a:rPr>
              <a:t>Inyección de dependencias</a:t>
            </a:r>
            <a:r>
              <a:rPr lang="es" sz="1200">
                <a:solidFill>
                  <a:schemeClr val="dk1"/>
                </a:solidFill>
              </a:rPr>
              <a:t>:Ayuda a reducir la dependencia de clases</a:t>
            </a:r>
            <a:endParaRPr sz="1200">
              <a:solidFill>
                <a:schemeClr val="dk1"/>
              </a:solidFill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D9EAD3"/>
              </a:buClr>
              <a:buSzPts val="1200"/>
              <a:buChar char="●"/>
            </a:pPr>
            <a:r>
              <a:t/>
            </a:r>
            <a:endParaRPr sz="1200">
              <a:solidFill>
                <a:srgbClr val="D9EAD3"/>
              </a:solidFill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i="1" lang="es" sz="1200">
                <a:solidFill>
                  <a:schemeClr val="dk1"/>
                </a:solidFill>
              </a:rPr>
              <a:t>Simplificación del acceso a datos</a:t>
            </a:r>
            <a:r>
              <a:rPr lang="es" sz="1200">
                <a:solidFill>
                  <a:schemeClr val="dk1"/>
                </a:solidFill>
              </a:rPr>
              <a:t>: Gracias a los ORM (Object Relational Mapping),  Spring simplifica el acceso a datos.</a:t>
            </a:r>
            <a:endParaRPr sz="1200">
              <a:solidFill>
                <a:schemeClr val="dk1"/>
              </a:solidFill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D9EAD3"/>
              </a:buClr>
              <a:buSzPts val="1200"/>
              <a:buChar char="●"/>
            </a:pPr>
            <a:r>
              <a:t/>
            </a:r>
            <a:endParaRPr sz="1200">
              <a:solidFill>
                <a:srgbClr val="D9EAD3"/>
              </a:solidFill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i="1" lang="es" sz="1200">
                <a:solidFill>
                  <a:schemeClr val="dk1"/>
                </a:solidFill>
              </a:rPr>
              <a:t>Seguridad:</a:t>
            </a:r>
            <a:r>
              <a:rPr lang="es" sz="1200">
                <a:solidFill>
                  <a:schemeClr val="dk1"/>
                </a:solidFill>
              </a:rPr>
              <a:t> Spring tiene un enfoque especial en la seguridad, lo que es crucial para las aplicaciones empresariales.</a:t>
            </a:r>
            <a:endParaRPr sz="1200">
              <a:solidFill>
                <a:schemeClr val="dk1"/>
              </a:solidFill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rgbClr val="D9EAD3"/>
              </a:buClr>
              <a:buSzPts val="1200"/>
              <a:buChar char="●"/>
            </a:pPr>
            <a:r>
              <a:t/>
            </a:r>
            <a:endParaRPr sz="1200">
              <a:solidFill>
                <a:srgbClr val="D9EAD3"/>
              </a:solidFill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i="1" lang="es" sz="1200">
                <a:solidFill>
                  <a:schemeClr val="dk1"/>
                </a:solidFill>
              </a:rPr>
              <a:t>Integración con otros frameworks</a:t>
            </a:r>
            <a:r>
              <a:rPr lang="es" sz="1200">
                <a:solidFill>
                  <a:schemeClr val="dk1"/>
                </a:solidFill>
              </a:rPr>
              <a:t>:Spring proporciona buen soporte para los  principales frameworks como Hibernate, Struts,JSF … </a:t>
            </a:r>
            <a:r>
              <a:rPr lang="es" sz="1200">
                <a:solidFill>
                  <a:schemeClr val="lt1"/>
                </a:solidFill>
              </a:rPr>
              <a:t>…………….. 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14318">
            <a:off x="6839116" y="262882"/>
            <a:ext cx="1881293" cy="1427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400">
        <p14:prism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187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20">
                <a:solidFill>
                  <a:srgbClr val="6AA84F"/>
                </a:solidFill>
                <a:latin typeface="Amatic SC"/>
                <a:ea typeface="Amatic SC"/>
                <a:cs typeface="Amatic SC"/>
                <a:sym typeface="Amatic SC"/>
              </a:rPr>
              <a:t>2.Ventajas Vs Inconvenientes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132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</a:rPr>
              <a:t>Podemos encontrar diferentes </a:t>
            </a:r>
            <a:r>
              <a:rPr b="1" i="1" lang="es" sz="1200">
                <a:solidFill>
                  <a:schemeClr val="dk1"/>
                </a:solidFill>
              </a:rPr>
              <a:t>inconvenientes</a:t>
            </a:r>
            <a:r>
              <a:rPr lang="es" sz="1200">
                <a:solidFill>
                  <a:schemeClr val="dk1"/>
                </a:solidFill>
              </a:rPr>
              <a:t> , entre los que destacan: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i="1" lang="es" sz="1200">
                <a:solidFill>
                  <a:schemeClr val="dk1"/>
                </a:solidFill>
              </a:rPr>
              <a:t>Complejidad:</a:t>
            </a:r>
            <a:r>
              <a:rPr lang="es" sz="1200">
                <a:solidFill>
                  <a:schemeClr val="dk1"/>
                </a:solidFill>
              </a:rPr>
              <a:t> Spring es un framework complejo que requiere tener claros muchos conceptos y</a:t>
            </a:r>
            <a:r>
              <a:rPr lang="es" sz="1200">
                <a:solidFill>
                  <a:srgbClr val="D9EAD3"/>
                </a:solidFill>
              </a:rPr>
              <a:t> ..         …………….  </a:t>
            </a:r>
            <a:r>
              <a:rPr lang="es" sz="1200">
                <a:solidFill>
                  <a:schemeClr val="dk1"/>
                </a:solidFill>
              </a:rPr>
              <a:t>   </a:t>
            </a:r>
            <a:r>
              <a:rPr lang="es" sz="1200">
                <a:solidFill>
                  <a:srgbClr val="D9EAD3"/>
                </a:solidFill>
              </a:rPr>
              <a:t>…….       </a:t>
            </a:r>
            <a:r>
              <a:rPr lang="es" sz="1200">
                <a:solidFill>
                  <a:schemeClr val="dk1"/>
                </a:solidFill>
              </a:rPr>
              <a:t>        tiene miles de clases que aportan muchas funcionalidades.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D9EAD3"/>
              </a:buClr>
              <a:buSzPts val="1200"/>
              <a:buChar char="●"/>
            </a:pPr>
            <a:r>
              <a:t/>
            </a:r>
            <a:endParaRPr sz="1200">
              <a:solidFill>
                <a:srgbClr val="D9EAD3"/>
              </a:solidFill>
            </a:endParaRPr>
          </a:p>
          <a:p>
            <a:pPr indent="-3048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i="1" lang="es" sz="1200">
                <a:solidFill>
                  <a:schemeClr val="dk1"/>
                </a:solidFill>
              </a:rPr>
              <a:t>Falta  soporte nativo para GraalVM:</a:t>
            </a:r>
            <a:r>
              <a:rPr lang="es" sz="1200">
                <a:solidFill>
                  <a:schemeClr val="dk1"/>
                </a:solidFill>
              </a:rPr>
              <a:t> Si la aplicación usa la API Java Reflection, que permite </a:t>
            </a:r>
            <a:r>
              <a:rPr lang="es" sz="1200">
                <a:solidFill>
                  <a:srgbClr val="D9EAD3"/>
                </a:solidFill>
              </a:rPr>
              <a:t>………………      </a:t>
            </a:r>
            <a:r>
              <a:rPr lang="es" sz="1200">
                <a:solidFill>
                  <a:schemeClr val="dk1"/>
                </a:solidFill>
              </a:rPr>
              <a:t>                                  </a:t>
            </a:r>
            <a:r>
              <a:rPr lang="es" sz="1200">
                <a:solidFill>
                  <a:srgbClr val="D9EAD3"/>
                </a:solidFill>
              </a:rPr>
              <a:t>…………..   </a:t>
            </a:r>
            <a:r>
              <a:rPr lang="es" sz="1200">
                <a:solidFill>
                  <a:schemeClr val="lt1"/>
                </a:solidFill>
              </a:rPr>
              <a:t>  </a:t>
            </a:r>
            <a:r>
              <a:rPr lang="es" sz="1200">
                <a:solidFill>
                  <a:schemeClr val="dk1"/>
                </a:solidFill>
              </a:rPr>
              <a:t>                                        descubrir código en tiempo de ejecución, Spring Framework aún no ofrece  </a:t>
            </a:r>
            <a:r>
              <a:rPr lang="es" sz="1200">
                <a:solidFill>
                  <a:srgbClr val="D9EAD3"/>
                </a:solidFill>
              </a:rPr>
              <a:t>………………….     </a:t>
            </a:r>
            <a:r>
              <a:rPr lang="es" sz="1200">
                <a:solidFill>
                  <a:schemeClr val="dk1"/>
                </a:solidFill>
              </a:rPr>
              <a:t>                              soporte nativo para las  imágenes con GraalVM1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D9EAD3"/>
              </a:buClr>
              <a:buSzPts val="1200"/>
              <a:buChar char="●"/>
            </a:pPr>
            <a:r>
              <a:t/>
            </a:r>
            <a:endParaRPr sz="1200">
              <a:solidFill>
                <a:srgbClr val="D9EAD3"/>
              </a:solidFill>
            </a:endParaRPr>
          </a:p>
          <a:p>
            <a:pPr indent="-3048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i="1" lang="es" sz="1200">
                <a:solidFill>
                  <a:schemeClr val="dk1"/>
                </a:solidFill>
              </a:rPr>
              <a:t>Abstracción: </a:t>
            </a:r>
            <a:r>
              <a:rPr lang="es" sz="1200">
                <a:solidFill>
                  <a:schemeClr val="dk1"/>
                </a:solidFill>
              </a:rPr>
              <a:t>Esto puede llevar a una falta de comprensión de lo que realmente está sucediendo</a:t>
            </a:r>
            <a:r>
              <a:rPr lang="es" sz="1200">
                <a:solidFill>
                  <a:srgbClr val="D9EAD3"/>
                </a:solidFill>
              </a:rPr>
              <a:t> ……..              ….. </a:t>
            </a:r>
            <a:r>
              <a:rPr lang="es" sz="1200">
                <a:solidFill>
                  <a:schemeClr val="lt1"/>
                </a:solidFill>
              </a:rPr>
              <a:t>      </a:t>
            </a:r>
            <a:r>
              <a:rPr lang="es" sz="1200">
                <a:solidFill>
                  <a:srgbClr val="D9EAD3"/>
                </a:solidFill>
              </a:rPr>
              <a:t>……..      </a:t>
            </a:r>
            <a:r>
              <a:rPr lang="es" sz="1200">
                <a:solidFill>
                  <a:schemeClr val="dk1"/>
                </a:solidFill>
              </a:rPr>
              <a:t>        debajo del capó, lo que puede complicar la depuración y el mantenimiento.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89913">
            <a:off x="6103237" y="251442"/>
            <a:ext cx="2375875" cy="1087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400">
        <p14:prism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210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397"/>
              <a:buFont typeface="Arial"/>
              <a:buNone/>
            </a:pPr>
            <a:r>
              <a:rPr b="1" lang="es" sz="2720">
                <a:solidFill>
                  <a:srgbClr val="6AA84F"/>
                </a:solidFill>
                <a:latin typeface="Amatic SC"/>
                <a:ea typeface="Amatic SC"/>
                <a:cs typeface="Amatic SC"/>
                <a:sym typeface="Amatic SC"/>
              </a:rPr>
              <a:t>3</a:t>
            </a:r>
            <a:r>
              <a:rPr b="1" lang="es" sz="2720">
                <a:solidFill>
                  <a:srgbClr val="6AA84F"/>
                </a:solidFill>
                <a:latin typeface="Amatic SC"/>
                <a:ea typeface="Amatic SC"/>
                <a:cs typeface="Amatic SC"/>
                <a:sym typeface="Amatic SC"/>
              </a:rPr>
              <a:t>.Desarrollo De La Aplicación</a:t>
            </a:r>
            <a:endParaRPr/>
          </a:p>
        </p:txBody>
      </p:sp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9" name="Google Shape;99;p18"/>
          <p:cNvSpPr txBox="1"/>
          <p:nvPr/>
        </p:nvSpPr>
        <p:spPr>
          <a:xfrm>
            <a:off x="639475" y="889675"/>
            <a:ext cx="7590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</a:rPr>
              <a:t>En el desarrollo de la aplicación hemos usado el </a:t>
            </a:r>
            <a:r>
              <a:rPr b="1" i="1" lang="es" sz="1200">
                <a:solidFill>
                  <a:schemeClr val="dk1"/>
                </a:solidFill>
              </a:rPr>
              <a:t>Modelo- Vista-Controlador </a:t>
            </a:r>
            <a:endParaRPr b="1" i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i="1" lang="es" sz="1200" u="sng">
                <a:solidFill>
                  <a:schemeClr val="dk1"/>
                </a:solidFill>
              </a:rPr>
              <a:t>Modelo</a:t>
            </a:r>
            <a:r>
              <a:rPr b="1" i="1" lang="es" sz="1200">
                <a:solidFill>
                  <a:schemeClr val="dk1"/>
                </a:solidFill>
              </a:rPr>
              <a:t>:</a:t>
            </a:r>
            <a:r>
              <a:rPr lang="es" sz="1200">
                <a:solidFill>
                  <a:schemeClr val="dk1"/>
                </a:solidFill>
              </a:rPr>
              <a:t>Es la representación de la información con la cual el sistema opera.Encargado de   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</a:rPr>
              <a:t>            </a:t>
            </a:r>
            <a:r>
              <a:rPr lang="es" sz="1200">
                <a:solidFill>
                  <a:schemeClr val="dk1"/>
                </a:solidFill>
              </a:rPr>
              <a:t>instanciar las entidades de la base de datos 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i="1" lang="es" sz="1200" u="sng">
                <a:solidFill>
                  <a:schemeClr val="dk1"/>
                </a:solidFill>
              </a:rPr>
              <a:t>Vista</a:t>
            </a:r>
            <a:r>
              <a:rPr b="1" i="1" lang="es" sz="1200">
                <a:solidFill>
                  <a:schemeClr val="dk1"/>
                </a:solidFill>
              </a:rPr>
              <a:t>:</a:t>
            </a:r>
            <a:r>
              <a:rPr lang="es" sz="1200">
                <a:solidFill>
                  <a:schemeClr val="dk1"/>
                </a:solidFill>
              </a:rPr>
              <a:t>Presenta el 'modelo'.Encargada de definir visualización que el usuario observa  en la 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</a:rPr>
              <a:t>          </a:t>
            </a:r>
            <a:r>
              <a:rPr lang="es" sz="1200">
                <a:solidFill>
                  <a:schemeClr val="dk1"/>
                </a:solidFill>
              </a:rPr>
              <a:t>interfaz 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i="1" lang="es" sz="1200" u="sng">
                <a:solidFill>
                  <a:schemeClr val="dk1"/>
                </a:solidFill>
              </a:rPr>
              <a:t>Controlador</a:t>
            </a:r>
            <a:r>
              <a:rPr b="1" i="1" lang="es" sz="1200">
                <a:solidFill>
                  <a:schemeClr val="dk1"/>
                </a:solidFill>
              </a:rPr>
              <a:t>:</a:t>
            </a:r>
            <a:r>
              <a:rPr lang="es" sz="1200">
                <a:solidFill>
                  <a:schemeClr val="dk1"/>
                </a:solidFill>
              </a:rPr>
              <a:t>Responde a eventos e invoca peticiones al 'modelo'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800" y="3001475"/>
            <a:ext cx="5489147" cy="184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400">
        <p14:prism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166450"/>
            <a:ext cx="8520600" cy="5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20">
                <a:solidFill>
                  <a:srgbClr val="6AA84F"/>
                </a:solidFill>
                <a:latin typeface="Amatic SC"/>
                <a:ea typeface="Amatic SC"/>
                <a:cs typeface="Amatic SC"/>
                <a:sym typeface="Amatic SC"/>
              </a:rPr>
              <a:t>3.Desarrollo De La Aplicación</a:t>
            </a:r>
            <a:endParaRPr/>
          </a:p>
        </p:txBody>
      </p:sp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7" name="Google Shape;107;p19"/>
          <p:cNvSpPr txBox="1"/>
          <p:nvPr/>
        </p:nvSpPr>
        <p:spPr>
          <a:xfrm rot="-403">
            <a:off x="580800" y="694723"/>
            <a:ext cx="2556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Modelo(Roles y tMuestra)</a:t>
            </a:r>
            <a:endParaRPr sz="1300">
              <a:solidFill>
                <a:srgbClr val="FF99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 rotWithShape="1">
          <a:blip r:embed="rId3">
            <a:alphaModFix/>
          </a:blip>
          <a:srcRect b="0" l="0" r="61006" t="0"/>
          <a:stretch/>
        </p:blipFill>
        <p:spPr>
          <a:xfrm>
            <a:off x="358050" y="1410350"/>
            <a:ext cx="2656126" cy="10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8300" y="602275"/>
            <a:ext cx="4749400" cy="433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166450"/>
            <a:ext cx="8520600" cy="5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20">
                <a:solidFill>
                  <a:srgbClr val="6AA84F"/>
                </a:solidFill>
                <a:latin typeface="Amatic SC"/>
                <a:ea typeface="Amatic SC"/>
                <a:cs typeface="Amatic SC"/>
                <a:sym typeface="Amatic SC"/>
              </a:rPr>
              <a:t>3.Desarrollo De La Aplicación</a:t>
            </a:r>
            <a:endParaRPr/>
          </a:p>
        </p:txBody>
      </p:sp>
      <p:sp>
        <p:nvSpPr>
          <p:cNvPr id="115" name="Google Shape;11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6" name="Google Shape;116;p20"/>
          <p:cNvSpPr txBox="1"/>
          <p:nvPr/>
        </p:nvSpPr>
        <p:spPr>
          <a:xfrm rot="-614">
            <a:off x="580800" y="694726"/>
            <a:ext cx="168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Modelo(tPermiso)</a:t>
            </a:r>
            <a:endParaRPr sz="1300">
              <a:solidFill>
                <a:srgbClr val="FF99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750" y="1079775"/>
            <a:ext cx="4459013" cy="3661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 rotWithShape="1">
          <a:blip r:embed="rId4">
            <a:alphaModFix/>
          </a:blip>
          <a:srcRect b="0" l="0" r="49522" t="0"/>
          <a:stretch/>
        </p:blipFill>
        <p:spPr>
          <a:xfrm>
            <a:off x="5326625" y="1042950"/>
            <a:ext cx="3694527" cy="2742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400">
        <p:push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11700" y="166450"/>
            <a:ext cx="8520600" cy="5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20">
                <a:solidFill>
                  <a:srgbClr val="6AA84F"/>
                </a:solidFill>
                <a:latin typeface="Amatic SC"/>
                <a:ea typeface="Amatic SC"/>
                <a:cs typeface="Amatic SC"/>
                <a:sym typeface="Amatic SC"/>
              </a:rPr>
              <a:t>3.Desarrollo De La Aplicación</a:t>
            </a:r>
            <a:endParaRPr/>
          </a:p>
        </p:txBody>
      </p:sp>
      <p:sp>
        <p:nvSpPr>
          <p:cNvPr id="124" name="Google Shape;12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5" name="Google Shape;125;p21"/>
          <p:cNvSpPr txBox="1"/>
          <p:nvPr/>
        </p:nvSpPr>
        <p:spPr>
          <a:xfrm rot="-735">
            <a:off x="580800" y="694576"/>
            <a:ext cx="2806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Modelo(tRol y tSolución)</a:t>
            </a:r>
            <a:endParaRPr sz="1300">
              <a:solidFill>
                <a:srgbClr val="FF99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50" y="1079775"/>
            <a:ext cx="3604201" cy="362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 rotWithShape="1">
          <a:blip r:embed="rId4">
            <a:alphaModFix/>
          </a:blip>
          <a:srcRect b="0" l="0" r="3016" t="0"/>
          <a:stretch/>
        </p:blipFill>
        <p:spPr>
          <a:xfrm>
            <a:off x="3955150" y="1079763"/>
            <a:ext cx="4984627" cy="3430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400">
        <p:push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